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notesMasterIdLst>
    <p:notesMasterId r:id="rId14"/>
  </p:notesMasterIdLst>
  <p:sldIdLst>
    <p:sldId id="303" r:id="rId2"/>
    <p:sldId id="309" r:id="rId3"/>
    <p:sldId id="305" r:id="rId4"/>
    <p:sldId id="266" r:id="rId5"/>
    <p:sldId id="280" r:id="rId6"/>
    <p:sldId id="294" r:id="rId7"/>
    <p:sldId id="296" r:id="rId8"/>
    <p:sldId id="320" r:id="rId9"/>
    <p:sldId id="315" r:id="rId10"/>
    <p:sldId id="316" r:id="rId11"/>
    <p:sldId id="318" r:id="rId12"/>
    <p:sldId id="319" r:id="rId13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>
        <p:scale>
          <a:sx n="80" d="100"/>
          <a:sy n="80" d="100"/>
        </p:scale>
        <p:origin x="-2430" y="-6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deznikova\Desktop\&#1086;&#1090;&#1095;&#1077;&#1090;%20&#1050;&#1056;&#1054;%20&#1079;&#1072;%202025\&#1078;&#1091;&#1088;&#1085;&#1072;&#1083;%202025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deznikova\Desktop\&#1086;&#1090;&#1095;&#1077;&#1090;%20&#1050;&#1056;&#1054;%20&#1079;&#1072;%202025\&#1078;&#1091;&#1088;&#1085;&#1072;&#1083;%202025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deznikova\Desktop\&#1086;&#1090;&#1095;&#1077;&#1090;%20&#1050;&#1056;&#1054;%20&#1079;&#1072;%202025\&#1078;&#1091;&#1088;&#1085;&#1072;&#1083;%20202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9151996605706882E-2"/>
          <c:y val="0.10785190534385068"/>
          <c:w val="0.37873854821343528"/>
          <c:h val="0.86492215150697538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1.2106596672633125E-2"/>
                  <c:y val="-9.334706274466235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9343857030324005E-2"/>
                  <c:y val="-3.037816059653502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0817836764140137"/>
                  <c:y val="-1.309004881810517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2090651362492169"/>
                  <c:y val="-4.899373925772953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диаграммы!$A$31:$A$34</c:f>
              <c:strCache>
                <c:ptCount val="4"/>
                <c:pt idx="0">
                  <c:v>расходование средств сверх норм, установленных соответствующими министерствами, ведомствами</c:v>
                </c:pt>
                <c:pt idx="1">
                  <c:v>оплата расходов, не включенных в тарифы на оплату МП в рамках ТП ОМС</c:v>
                </c:pt>
                <c:pt idx="2">
                  <c:v>финансирование структурных подразделений (служб) медицинских организаций, финансируемых из иных источников</c:v>
                </c:pt>
                <c:pt idx="3">
                  <c:v>оплата собственных обязательств (долгов), не связанных с деятельностью по ОМС </c:v>
                </c:pt>
              </c:strCache>
            </c:strRef>
          </c:cat>
          <c:val>
            <c:numRef>
              <c:f>диаграммы!$B$31:$B$34</c:f>
              <c:numCache>
                <c:formatCode>#,##0.00</c:formatCode>
                <c:ptCount val="4"/>
                <c:pt idx="0">
                  <c:v>63628963.289999999</c:v>
                </c:pt>
                <c:pt idx="1">
                  <c:v>44023676.799999997</c:v>
                </c:pt>
                <c:pt idx="2">
                  <c:v>5677711.3099999996</c:v>
                </c:pt>
                <c:pt idx="3">
                  <c:v>1504275.56</c:v>
                </c:pt>
              </c:numCache>
            </c:numRef>
          </c:val>
        </c:ser>
        <c:ser>
          <c:idx val="1"/>
          <c:order val="1"/>
          <c:cat>
            <c:strRef>
              <c:f>диаграммы!$A$31:$A$34</c:f>
              <c:strCache>
                <c:ptCount val="4"/>
                <c:pt idx="0">
                  <c:v>расходование средств сверх норм, установленных соответствующими министерствами, ведомствами</c:v>
                </c:pt>
                <c:pt idx="1">
                  <c:v>оплата расходов, не включенных в тарифы на оплату МП в рамках ТП ОМС</c:v>
                </c:pt>
                <c:pt idx="2">
                  <c:v>финансирование структурных подразделений (служб) медицинских организаций, финансируемых из иных источников</c:v>
                </c:pt>
                <c:pt idx="3">
                  <c:v>оплата собственных обязательств (долгов), не связанных с деятельностью по ОМС </c:v>
                </c:pt>
              </c:strCache>
            </c:strRef>
          </c:cat>
          <c:val>
            <c:numRef>
              <c:f>диаграммы!$C$31:$C$34</c:f>
              <c:numCache>
                <c:formatCode>0.0%</c:formatCode>
                <c:ptCount val="4"/>
                <c:pt idx="0">
                  <c:v>0.55409213208977193</c:v>
                </c:pt>
                <c:pt idx="1">
                  <c:v>0.3833658711264385</c:v>
                </c:pt>
                <c:pt idx="2">
                  <c:v>4.9442502320991559E-2</c:v>
                </c:pt>
                <c:pt idx="3">
                  <c:v>1.3099494462798055E-2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47626244821730984"/>
          <c:y val="0"/>
          <c:w val="0.5143327314901176"/>
          <c:h val="0.99031764507591025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подлежит перечислению в бюджет ТФОМС</c:v>
          </c:tx>
          <c:invertIfNegative val="0"/>
          <c:dLbls>
            <c:dLbl>
              <c:idx val="1"/>
              <c:layout>
                <c:manualLayout>
                  <c:x val="-8.6397520023815781E-3"/>
                  <c:y val="-5.12820253977259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4.48717722230101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диаграммы!$B$107:$B$109</c:f>
              <c:strCache>
                <c:ptCount val="3"/>
                <c:pt idx="0">
                  <c:v>средства, использованные не по целевому назначению</c:v>
                </c:pt>
                <c:pt idx="1">
                  <c:v>штрафы</c:v>
                </c:pt>
                <c:pt idx="2">
                  <c:v>пени </c:v>
                </c:pt>
              </c:strCache>
            </c:strRef>
          </c:cat>
          <c:val>
            <c:numRef>
              <c:f>диаграммы!$C$107:$C$109</c:f>
              <c:numCache>
                <c:formatCode>#,##0.00</c:formatCode>
                <c:ptCount val="3"/>
                <c:pt idx="0">
                  <c:v>116031117.15000001</c:v>
                </c:pt>
                <c:pt idx="1">
                  <c:v>11541748.09</c:v>
                </c:pt>
                <c:pt idx="2">
                  <c:v>5127625.05</c:v>
                </c:pt>
              </c:numCache>
            </c:numRef>
          </c:val>
        </c:ser>
        <c:ser>
          <c:idx val="1"/>
          <c:order val="1"/>
          <c:tx>
            <c:v>перечислено в бюджет ТФОМС</c:v>
          </c:tx>
          <c:invertIfNegative val="0"/>
          <c:dLbls>
            <c:dLbl>
              <c:idx val="1"/>
              <c:layout>
                <c:manualLayout>
                  <c:x val="2.0735404805715788E-2"/>
                  <c:y val="1.92307595241472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919256007144734E-2"/>
                  <c:y val="6.41025317471574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диаграммы!$B$107:$B$109</c:f>
              <c:strCache>
                <c:ptCount val="3"/>
                <c:pt idx="0">
                  <c:v>средства, использованные не по целевому назначению</c:v>
                </c:pt>
                <c:pt idx="1">
                  <c:v>штрафы</c:v>
                </c:pt>
                <c:pt idx="2">
                  <c:v>пени </c:v>
                </c:pt>
              </c:strCache>
            </c:strRef>
          </c:cat>
          <c:val>
            <c:numRef>
              <c:f>диаграммы!$D$107:$D$109</c:f>
              <c:numCache>
                <c:formatCode>#,##0.00</c:formatCode>
                <c:ptCount val="3"/>
                <c:pt idx="0">
                  <c:v>40857108.759999998</c:v>
                </c:pt>
                <c:pt idx="1">
                  <c:v>3944728.46</c:v>
                </c:pt>
                <c:pt idx="2">
                  <c:v>2209877.37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1578624"/>
        <c:axId val="81588608"/>
      </c:barChart>
      <c:catAx>
        <c:axId val="81578624"/>
        <c:scaling>
          <c:orientation val="minMax"/>
        </c:scaling>
        <c:delete val="0"/>
        <c:axPos val="b"/>
        <c:majorTickMark val="out"/>
        <c:minorTickMark val="none"/>
        <c:tickLblPos val="nextTo"/>
        <c:crossAx val="81588608"/>
        <c:crosses val="autoZero"/>
        <c:auto val="1"/>
        <c:lblAlgn val="ctr"/>
        <c:lblOffset val="100"/>
        <c:noMultiLvlLbl val="0"/>
      </c:catAx>
      <c:valAx>
        <c:axId val="81588608"/>
        <c:scaling>
          <c:orientation val="minMax"/>
        </c:scaling>
        <c:delete val="1"/>
        <c:axPos val="l"/>
        <c:majorGridlines/>
        <c:numFmt formatCode="#,##0.00" sourceLinked="1"/>
        <c:majorTickMark val="out"/>
        <c:minorTickMark val="none"/>
        <c:tickLblPos val="nextTo"/>
        <c:crossAx val="81578624"/>
        <c:crosses val="autoZero"/>
        <c:crossBetween val="between"/>
      </c:valAx>
      <c:spPr>
        <a:ln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4.7274243297136517E-2"/>
                  <c:y val="8.23278894937599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0910723550762399E-2"/>
                  <c:y val="8.23056697403993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8183684058014169E-2"/>
                  <c:y val="8.23278894937599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9092483423949458E-2"/>
                  <c:y val="8.23278894937599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2728963677575347E-2"/>
                  <c:y val="8.23278894937599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диаграммы!$A$75:$A$79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val>
        </c:ser>
        <c:ser>
          <c:idx val="1"/>
          <c:order val="1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диаграммы!$B$75:$B$79</c:f>
              <c:numCache>
                <c:formatCode>#,##0.00</c:formatCode>
                <c:ptCount val="5"/>
                <c:pt idx="0">
                  <c:v>13097992.449999999</c:v>
                </c:pt>
                <c:pt idx="1">
                  <c:v>17006634.66</c:v>
                </c:pt>
                <c:pt idx="2">
                  <c:v>24020111.59</c:v>
                </c:pt>
                <c:pt idx="3">
                  <c:v>55586344.159999996</c:v>
                </c:pt>
                <c:pt idx="4">
                  <c:v>71536061.390000001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177280"/>
        <c:axId val="84178816"/>
      </c:barChart>
      <c:catAx>
        <c:axId val="84177280"/>
        <c:scaling>
          <c:orientation val="minMax"/>
        </c:scaling>
        <c:delete val="1"/>
        <c:axPos val="b"/>
        <c:majorTickMark val="out"/>
        <c:minorTickMark val="none"/>
        <c:tickLblPos val="nextTo"/>
        <c:crossAx val="84178816"/>
        <c:crosses val="autoZero"/>
        <c:auto val="1"/>
        <c:lblAlgn val="ctr"/>
        <c:lblOffset val="100"/>
        <c:noMultiLvlLbl val="0"/>
      </c:catAx>
      <c:valAx>
        <c:axId val="8417881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841772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2C51CB-8531-46B5-B3D9-91EDE4DDF6A1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728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21662"/>
            <a:ext cx="5447030" cy="44736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1733"/>
            <a:ext cx="2950475" cy="49760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1733"/>
            <a:ext cx="2950475" cy="49760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755749-D689-4B69-9D7C-F47FF43761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746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42ACC-C2FF-485D-A153-8690E5DF2E8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42ACC-C2FF-485D-A153-8690E5DF2E8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32C84-87D0-47AB-A00D-A40152161BF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B6C6D-91C2-425D-9954-508D9A285F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556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32C84-87D0-47AB-A00D-A40152161BF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B6C6D-91C2-425D-9954-508D9A285F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849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32C84-87D0-47AB-A00D-A40152161BF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B6C6D-91C2-425D-9954-508D9A285F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175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32C84-87D0-47AB-A00D-A40152161BF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B6C6D-91C2-425D-9954-508D9A285F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836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32C84-87D0-47AB-A00D-A40152161BF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B6C6D-91C2-425D-9954-508D9A285F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489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32C84-87D0-47AB-A00D-A40152161BF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B6C6D-91C2-425D-9954-508D9A285F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230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32C84-87D0-47AB-A00D-A40152161BF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B6C6D-91C2-425D-9954-508D9A285F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150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32C84-87D0-47AB-A00D-A40152161BF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B6C6D-91C2-425D-9954-508D9A285F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751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32C84-87D0-47AB-A00D-A40152161BF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B6C6D-91C2-425D-9954-508D9A285F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71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32C84-87D0-47AB-A00D-A40152161BF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B6C6D-91C2-425D-9954-508D9A285F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247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32C84-87D0-47AB-A00D-A40152161BF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B6C6D-91C2-425D-9954-508D9A285F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474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32C84-87D0-47AB-A00D-A40152161BF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B6C6D-91C2-425D-9954-508D9A285F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488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internet.garant.ru/#/document/10164072/entry/624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internet.garant.ru/#/document/12180688/entry/2025" TargetMode="External"/><Relationship Id="rId2" Type="http://schemas.openxmlformats.org/officeDocument/2006/relationships/hyperlink" Target="https://internet.garant.ru/#/document/10180094/entry/20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s://internet.garant.ru/#/document/10180094/entry/100" TargetMode="External"/><Relationship Id="rId4" Type="http://schemas.openxmlformats.org/officeDocument/2006/relationships/hyperlink" Target="https://internet.garant.ru/#/document/12180688/entry/357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internet.garant.ru/#/document/72243038/entry/1515" TargetMode="External"/><Relationship Id="rId2" Type="http://schemas.openxmlformats.org/officeDocument/2006/relationships/hyperlink" Target="https://internet.garant.ru/#/document/10164072/entry/62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2204864"/>
            <a:ext cx="8640960" cy="2457450"/>
          </a:xfrm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</a:rPr>
              <a:t>Результаты контрольно-ревизионных мероприятий по итогам 2025 года.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84438" y="4652963"/>
            <a:ext cx="6400800" cy="1752600"/>
          </a:xfrm>
        </p:spPr>
        <p:txBody>
          <a:bodyPr/>
          <a:lstStyle/>
          <a:p>
            <a:pPr marR="0" eaLnBrk="1" hangingPunct="1"/>
            <a:r>
              <a:rPr lang="ru-RU" sz="2000" dirty="0" smtClean="0"/>
              <a:t>                        </a:t>
            </a:r>
          </a:p>
          <a:p>
            <a:pPr marR="0" algn="r" eaLnBrk="1" hangingPunct="1"/>
            <a:r>
              <a:rPr lang="ru-RU" sz="2000" dirty="0" smtClean="0"/>
              <a:t>                          </a:t>
            </a:r>
            <a:r>
              <a:rPr lang="ru-RU" sz="1600" dirty="0" smtClean="0">
                <a:solidFill>
                  <a:schemeClr val="tx1"/>
                </a:solidFill>
              </a:rPr>
              <a:t>Начальник контрольно-ревизионного отдела</a:t>
            </a:r>
          </a:p>
          <a:p>
            <a:pPr marR="0" algn="r" eaLnBrk="1" hangingPunct="1"/>
            <a:r>
              <a:rPr lang="ru-RU" sz="1600" dirty="0" smtClean="0">
                <a:solidFill>
                  <a:schemeClr val="tx1"/>
                </a:solidFill>
              </a:rPr>
              <a:t>                          </a:t>
            </a:r>
            <a:r>
              <a:rPr lang="ru-RU" sz="1600" dirty="0" err="1" smtClean="0">
                <a:solidFill>
                  <a:schemeClr val="tx1"/>
                </a:solidFill>
              </a:rPr>
              <a:t>Колодезникова</a:t>
            </a:r>
            <a:r>
              <a:rPr lang="ru-RU" sz="1600" dirty="0" smtClean="0">
                <a:solidFill>
                  <a:schemeClr val="tx1"/>
                </a:solidFill>
              </a:rPr>
              <a:t> Надежда </a:t>
            </a:r>
            <a:r>
              <a:rPr lang="ru-RU" sz="1600" dirty="0" err="1" smtClean="0">
                <a:solidFill>
                  <a:schemeClr val="tx1"/>
                </a:solidFill>
              </a:rPr>
              <a:t>Диевна</a:t>
            </a:r>
            <a:endParaRPr lang="ru-RU" sz="1600" dirty="0" smtClean="0">
              <a:solidFill>
                <a:schemeClr val="tx1"/>
              </a:solidFill>
            </a:endParaRPr>
          </a:p>
        </p:txBody>
      </p:sp>
      <p:pic>
        <p:nvPicPr>
          <p:cNvPr id="48132" name="Picture 3" descr="эмблема1 ТФОМС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60350"/>
            <a:ext cx="1295648" cy="1152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52807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9664" y="80754"/>
            <a:ext cx="8229600" cy="827966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rgbClr val="0070C0"/>
                </a:solidFill>
              </a:rPr>
              <a:t>Постановление Правительства Российской Федерации от 29 декабря 2025 г. № 2188 "О Программе государственных гарантий бесплатного оказания гражданам медицинской помощи на 2026 год и на плановый период 2027 и 2028 годов"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Autofit/>
          </a:bodyPr>
          <a:lstStyle/>
          <a:p>
            <a:pPr algn="just"/>
            <a:r>
              <a:rPr lang="ru-RU" sz="1400" dirty="0">
                <a:solidFill>
                  <a:srgbClr val="FF0000"/>
                </a:solidFill>
              </a:rPr>
              <a:t>Предельный размер расходов на арендную плату движимого имущества</a:t>
            </a:r>
            <a:r>
              <a:rPr lang="ru-RU" sz="1400" dirty="0"/>
              <a:t>, в том числе на финансовую аренду объектов (лизинг), а также выкуп предмета лизинга в соответствии со </a:t>
            </a:r>
            <a:r>
              <a:rPr lang="ru-RU" sz="1400" dirty="0">
                <a:hlinkClick r:id="rId2"/>
              </a:rPr>
              <a:t>статьей 624</a:t>
            </a:r>
            <a:r>
              <a:rPr lang="ru-RU" sz="1400" dirty="0"/>
              <a:t> Гражданского кодекса Российской Федерации</a:t>
            </a:r>
            <a:r>
              <a:rPr lang="ru-RU" sz="1400" dirty="0">
                <a:solidFill>
                  <a:srgbClr val="FF0000"/>
                </a:solidFill>
              </a:rPr>
              <a:t>, за один объект аренды в расчете на год, осуществляемых за счет средств обязательного медицинского страхования, не должен превышать лимит, установленный для приобретения основных средств.</a:t>
            </a:r>
          </a:p>
          <a:p>
            <a:pPr algn="just"/>
            <a:r>
              <a:rPr lang="ru-RU" sz="1400" dirty="0" smtClean="0"/>
              <a:t>Структура </a:t>
            </a:r>
            <a:r>
              <a:rPr lang="ru-RU" sz="1400" dirty="0"/>
              <a:t>тарифа на оплату медицинской помощи по обязательному медицинскому страхованию включает в себя расходы на заработную плату, начисления на оплату труда, прочие выплаты, приобретение лекарственных средств, расходных материалов, продуктов питания, мягкого инвентаря, медицинского инструментария, реактивов и химикатов, прочих материальных запасов, расходы на оплату стоимости лабораторных и инструментальных исследований, проводимых в других учреждениях (при отсутствии в медицинской организации лаборатории и диагностического оборудования), организацию питания (при отсутствии организованного питания в медицинской организации), расходы на оплату услуг связи, транспортных услуг, включая расходы на использование беспилотных авиационных систем (транспортных средств) для транспортировки биоматериалов, лекарственных препаратов и иных медицинских грузов, коммунальных услуг, работ и услуг по содержанию имущества, включая расходы на техническое обслуживание и ремонт основных средств, расходы на арендную плату, в том числе за пользование имуществом, финансовую аренду объектов (лизинг), а также выкуп предмета лизинга, оплату программного обеспечения и прочих услуг, социальное обеспечение работников медицинских организаций, установленное законодательством Российской Федерации, прочие расходы, расходы на приобретение основных средств (оборудования, производственного и хозяйственного инвентаря) стоимостью </a:t>
            </a:r>
            <a:r>
              <a:rPr lang="ru-RU" sz="1400" dirty="0">
                <a:solidFill>
                  <a:srgbClr val="FF0000"/>
                </a:solidFill>
              </a:rPr>
              <a:t>до 400 тыс. рублей за единицу</a:t>
            </a:r>
            <a:r>
              <a:rPr lang="ru-RU" sz="1400" dirty="0"/>
              <a:t>, а также допускается приобретение основных средств (медицинских изделий, используемых для проведения медицинских вмешательств, лабораторных и инструментальных исследований) стоимостью </a:t>
            </a:r>
            <a:r>
              <a:rPr lang="ru-RU" sz="1400" dirty="0">
                <a:solidFill>
                  <a:srgbClr val="FF0000"/>
                </a:solidFill>
              </a:rPr>
              <a:t>до 1 млн. рублей </a:t>
            </a:r>
            <a:r>
              <a:rPr lang="ru-RU" sz="1400" dirty="0"/>
              <a:t>при отсутствии у медицинской организации не </a:t>
            </a:r>
            <a:r>
              <a:rPr lang="ru-RU" sz="1400" dirty="0" smtClean="0"/>
              <a:t>погашенной </a:t>
            </a:r>
            <a:r>
              <a:rPr lang="ru-RU" sz="1400" dirty="0"/>
              <a:t>в течение 3 месяцев кредиторской задолженности за счет средств обязательного медицинского страхования</a:t>
            </a:r>
            <a:r>
              <a:rPr lang="ru-RU" sz="1400" dirty="0" smtClean="0"/>
              <a:t>.</a:t>
            </a:r>
          </a:p>
          <a:p>
            <a:pPr algn="just"/>
            <a:r>
              <a:rPr lang="ru-RU" sz="1400" dirty="0" smtClean="0"/>
              <a:t>Медицинские </a:t>
            </a:r>
            <a:r>
              <a:rPr lang="ru-RU" sz="1400" dirty="0"/>
              <a:t>организации, оказывающие несколько видов медицинской помощи, </a:t>
            </a:r>
            <a:r>
              <a:rPr lang="ru-RU" sz="1400" dirty="0">
                <a:solidFill>
                  <a:srgbClr val="FF0000"/>
                </a:solidFill>
              </a:rPr>
              <a:t>не вправе перераспределять </a:t>
            </a:r>
            <a:r>
              <a:rPr lang="ru-RU" sz="1400" dirty="0"/>
              <a:t>средства обязательного медицинского страхования, предназначенные для оказания скорой, в том числе скорой специализированной, медицинской помощи, и использовать их на предоставление других видов медицинской помощи.</a:t>
            </a:r>
            <a:endParaRPr lang="ru-RU" sz="1400" dirty="0">
              <a:solidFill>
                <a:srgbClr val="FF0000"/>
              </a:solidFill>
            </a:endParaRPr>
          </a:p>
        </p:txBody>
      </p:sp>
      <p:pic>
        <p:nvPicPr>
          <p:cNvPr id="4" name="Picture 3" descr="эмблема1 ТФОМС коп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6714"/>
            <a:ext cx="633301" cy="6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74496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sah-RU" sz="1600" b="1" dirty="0" smtClean="0">
                <a:solidFill>
                  <a:srgbClr val="0070C0"/>
                </a:solidFill>
              </a:rPr>
              <a:t>Тематические проверки</a:t>
            </a:r>
            <a:endParaRPr lang="ru-RU" sz="1600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6506368"/>
              </p:ext>
            </p:extLst>
          </p:nvPr>
        </p:nvGraphicFramePr>
        <p:xfrm>
          <a:off x="1514486" y="1593487"/>
          <a:ext cx="6081850" cy="3673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4777"/>
                <a:gridCol w="3170403"/>
                <a:gridCol w="1621119"/>
                <a:gridCol w="985551"/>
              </a:tblGrid>
              <a:tr h="38618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п/п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Наименование организации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период проверки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срок проверки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7303">
                <a:tc>
                  <a:txBody>
                    <a:bodyPr/>
                    <a:lstStyle/>
                    <a:p>
                      <a:pPr algn="ctr" fontAlgn="b"/>
                      <a:r>
                        <a:rPr lang="sah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ГБУ РС(Я) "</a:t>
                      </a:r>
                      <a:r>
                        <a:rPr lang="ru-RU" sz="1200" u="none" strike="noStrike" dirty="0" err="1">
                          <a:effectLst/>
                        </a:rPr>
                        <a:t>Аллаиховская</a:t>
                      </a:r>
                      <a:r>
                        <a:rPr lang="ru-RU" sz="1200" u="none" strike="noStrike" dirty="0">
                          <a:effectLst/>
                        </a:rPr>
                        <a:t> ЦРБ"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2025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2 квартал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3737">
                <a:tc>
                  <a:txBody>
                    <a:bodyPr/>
                    <a:lstStyle/>
                    <a:p>
                      <a:pPr algn="ctr" fontAlgn="b"/>
                      <a:r>
                        <a:rPr lang="sah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ГБУ РС(Я) "</a:t>
                      </a:r>
                      <a:r>
                        <a:rPr lang="ru-RU" sz="1200" u="none" strike="noStrike" dirty="0" err="1">
                          <a:effectLst/>
                        </a:rPr>
                        <a:t>Среднеколымская</a:t>
                      </a:r>
                      <a:r>
                        <a:rPr lang="ru-RU" sz="1200" u="none" strike="noStrike" dirty="0">
                          <a:effectLst/>
                        </a:rPr>
                        <a:t> ЦРБ"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2025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2 квартал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4724">
                <a:tc>
                  <a:txBody>
                    <a:bodyPr/>
                    <a:lstStyle/>
                    <a:p>
                      <a:pPr algn="ctr" fontAlgn="b"/>
                      <a:r>
                        <a:rPr lang="sah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ГБУ РС(Я) МЦ "Горная ЦРБ"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2025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2 квартал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749">
                <a:tc>
                  <a:txBody>
                    <a:bodyPr/>
                    <a:lstStyle/>
                    <a:p>
                      <a:pPr algn="ctr" fontAlgn="b"/>
                      <a:r>
                        <a:rPr lang="sah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ГБУ РС(Я) "</a:t>
                      </a:r>
                      <a:r>
                        <a:rPr lang="ru-RU" sz="1200" u="none" strike="noStrike" dirty="0" err="1">
                          <a:effectLst/>
                        </a:rPr>
                        <a:t>Намская</a:t>
                      </a:r>
                      <a:r>
                        <a:rPr lang="ru-RU" sz="1200" u="none" strike="noStrike" dirty="0">
                          <a:effectLst/>
                        </a:rPr>
                        <a:t> ЦРБ"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2025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2 квартал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3737">
                <a:tc>
                  <a:txBody>
                    <a:bodyPr/>
                    <a:lstStyle/>
                    <a:p>
                      <a:pPr algn="ctr" fontAlgn="b"/>
                      <a:r>
                        <a:rPr lang="sah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ГАУ РС(Я) «РКБ №3»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2025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2 квартал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3737">
                <a:tc>
                  <a:txBody>
                    <a:bodyPr/>
                    <a:lstStyle/>
                    <a:p>
                      <a:pPr algn="ctr" fontAlgn="b"/>
                      <a:r>
                        <a:rPr lang="sah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ГБУ РС(Я) «ЯРОД»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2025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2 квартал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3737">
                <a:tc>
                  <a:txBody>
                    <a:bodyPr/>
                    <a:lstStyle/>
                    <a:p>
                      <a:pPr algn="ctr" fontAlgn="b"/>
                      <a:r>
                        <a:rPr lang="sah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ГБУ РС(Я) "</a:t>
                      </a:r>
                      <a:r>
                        <a:rPr lang="ru-RU" sz="1200" u="none" strike="noStrike" dirty="0" err="1">
                          <a:effectLst/>
                        </a:rPr>
                        <a:t>Верхневилюйская</a:t>
                      </a:r>
                      <a:r>
                        <a:rPr lang="ru-RU" sz="1200" u="none" strike="noStrike" dirty="0">
                          <a:effectLst/>
                        </a:rPr>
                        <a:t> ЦРБ"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2025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3 квартал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3737">
                <a:tc>
                  <a:txBody>
                    <a:bodyPr/>
                    <a:lstStyle/>
                    <a:p>
                      <a:pPr algn="ctr" fontAlgn="b"/>
                      <a:r>
                        <a:rPr lang="sah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ГБУ РС(Я) "</a:t>
                      </a:r>
                      <a:r>
                        <a:rPr lang="ru-RU" sz="1200" u="none" strike="noStrike" dirty="0" err="1">
                          <a:effectLst/>
                        </a:rPr>
                        <a:t>Олекминская</a:t>
                      </a:r>
                      <a:r>
                        <a:rPr lang="ru-RU" sz="1200" u="none" strike="noStrike" dirty="0">
                          <a:effectLst/>
                        </a:rPr>
                        <a:t> ЦРБ"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2025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3 квартал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3654">
                <a:tc>
                  <a:txBody>
                    <a:bodyPr/>
                    <a:lstStyle/>
                    <a:p>
                      <a:pPr algn="ctr" fontAlgn="b"/>
                      <a:r>
                        <a:rPr lang="sah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ГБУ РС(Я) "</a:t>
                      </a:r>
                      <a:r>
                        <a:rPr lang="ru-RU" sz="1200" u="none" strike="noStrike" dirty="0" err="1">
                          <a:effectLst/>
                        </a:rPr>
                        <a:t>Сунтарская</a:t>
                      </a:r>
                      <a:r>
                        <a:rPr lang="ru-RU" sz="1200" u="none" strike="noStrike" dirty="0">
                          <a:effectLst/>
                        </a:rPr>
                        <a:t> ЦРБ"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2025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4 квартал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359">
                <a:tc>
                  <a:txBody>
                    <a:bodyPr/>
                    <a:lstStyle/>
                    <a:p>
                      <a:pPr algn="ctr" fontAlgn="b"/>
                      <a:r>
                        <a:rPr lang="sah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ГБУ РС(Я) "</a:t>
                      </a:r>
                      <a:r>
                        <a:rPr lang="ru-RU" sz="1200" u="none" strike="noStrike" dirty="0" err="1">
                          <a:effectLst/>
                        </a:rPr>
                        <a:t>Верхнеколымская</a:t>
                      </a:r>
                      <a:r>
                        <a:rPr lang="ru-RU" sz="1200" u="none" strike="noStrike" dirty="0">
                          <a:effectLst/>
                        </a:rPr>
                        <a:t> ЦРБ"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2025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4 квартал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0729">
                <a:tc>
                  <a:txBody>
                    <a:bodyPr/>
                    <a:lstStyle/>
                    <a:p>
                      <a:pPr algn="ctr" fontAlgn="b"/>
                      <a:r>
                        <a:rPr lang="sah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ГБУ РС(Я) "</a:t>
                      </a:r>
                      <a:r>
                        <a:rPr lang="ru-RU" sz="1200" u="none" strike="noStrike" dirty="0" err="1">
                          <a:effectLst/>
                        </a:rPr>
                        <a:t>Жиганская</a:t>
                      </a:r>
                      <a:r>
                        <a:rPr lang="ru-RU" sz="1200" u="none" strike="noStrike" dirty="0">
                          <a:effectLst/>
                        </a:rPr>
                        <a:t> ЦРБ </a:t>
                      </a:r>
                      <a:r>
                        <a:rPr lang="ru-RU" sz="1200" u="none" strike="noStrike" dirty="0" err="1">
                          <a:effectLst/>
                        </a:rPr>
                        <a:t>им.О.Г.Захаровой</a:t>
                      </a:r>
                      <a:r>
                        <a:rPr lang="ru-RU" sz="1200" u="none" strike="noStrike" dirty="0">
                          <a:effectLst/>
                        </a:rPr>
                        <a:t>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2025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4 квартал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0614">
                <a:tc>
                  <a:txBody>
                    <a:bodyPr/>
                    <a:lstStyle/>
                    <a:p>
                      <a:pPr algn="ctr" fontAlgn="b"/>
                      <a:r>
                        <a:rPr lang="sah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ГБУ РС(Я) "ДИКБ"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2025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4 квартал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13" marR="7013" marT="7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3" descr="эмблема1 ТФОМС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63" y="9896"/>
            <a:ext cx="633301" cy="6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0995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229600" cy="1143000"/>
          </a:xfrm>
        </p:spPr>
        <p:txBody>
          <a:bodyPr>
            <a:normAutofit/>
          </a:bodyPr>
          <a:lstStyle/>
          <a:p>
            <a:r>
              <a:rPr lang="sah-RU" sz="2000" i="1" dirty="0" smtClean="0">
                <a:solidFill>
                  <a:srgbClr val="0070C0"/>
                </a:solidFill>
              </a:rPr>
              <a:t>Благодарю</a:t>
            </a:r>
            <a:r>
              <a:rPr lang="sah-RU" sz="2000" i="1" dirty="0" smtClean="0"/>
              <a:t> </a:t>
            </a:r>
            <a:r>
              <a:rPr lang="sah-RU" sz="2000" i="1" dirty="0" smtClean="0">
                <a:solidFill>
                  <a:srgbClr val="0070C0"/>
                </a:solidFill>
              </a:rPr>
              <a:t>за внимание</a:t>
            </a:r>
            <a:r>
              <a:rPr lang="ru-RU" sz="2000" i="1" dirty="0" smtClean="0">
                <a:solidFill>
                  <a:srgbClr val="0070C0"/>
                </a:solidFill>
              </a:rPr>
              <a:t>!</a:t>
            </a:r>
            <a:endParaRPr lang="ru-RU" sz="2000" i="1" dirty="0">
              <a:solidFill>
                <a:srgbClr val="0070C0"/>
              </a:solidFill>
            </a:endParaRPr>
          </a:p>
        </p:txBody>
      </p:sp>
      <p:pic>
        <p:nvPicPr>
          <p:cNvPr id="4" name="Picture 3" descr="эмблема1 ТФОМС копия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0648"/>
            <a:ext cx="1224136" cy="120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844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58280" y="82797"/>
            <a:ext cx="85857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Сумма средств, использованных не по целевому назначению,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в медицинских организациях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5" name="Picture 3" descr="эмблема1 ТФОМС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82"/>
            <a:ext cx="728243" cy="71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420695"/>
              </p:ext>
            </p:extLst>
          </p:nvPr>
        </p:nvGraphicFramePr>
        <p:xfrm>
          <a:off x="395536" y="803330"/>
          <a:ext cx="8424936" cy="58568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40349"/>
                <a:gridCol w="1120091"/>
                <a:gridCol w="936104"/>
                <a:gridCol w="1080120"/>
                <a:gridCol w="1008112"/>
                <a:gridCol w="1440160"/>
              </a:tblGrid>
              <a:tr h="179171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направление финансирования</a:t>
                      </a:r>
                      <a:endParaRPr lang="ru-RU" sz="12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2023</a:t>
                      </a:r>
                      <a:endParaRPr lang="ru-RU" sz="12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2024</a:t>
                      </a:r>
                      <a:endParaRPr lang="ru-RU" sz="12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2025</a:t>
                      </a:r>
                      <a:endParaRPr lang="ru-RU" sz="12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19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Количество проверенных МО</a:t>
                      </a:r>
                      <a:endParaRPr lang="ru-RU" sz="12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dirty="0">
                          <a:effectLst/>
                        </a:rPr>
                        <a:t>Выявлено нарушение</a:t>
                      </a:r>
                      <a:endParaRPr lang="ru-RU" sz="12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подлежит восстановлению (руб.)</a:t>
                      </a:r>
                      <a:endParaRPr lang="ru-RU" sz="12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8310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Целевые средства на оплату медицинской помощи по базовой программе ОМС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44 308 660,56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34 544 443,42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114 834 626,96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310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Целевые средства  на оплату медицинской помощи (сверх базовой программы ОМС)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761 067,92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84 750,00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7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>
                          <a:effectLst/>
                        </a:rPr>
                        <a:t>Целевые средства финансового обеспечения дополнительного финансирования базовой программы ОМС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57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Целевые средства НСЗ на финансовое обеспечение мероприятий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4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>
                          <a:effectLst/>
                        </a:rPr>
                        <a:t>Целевые средства на софинансирование расходов медицинских организаций на оплату труда врачей и среднего медицинского персонала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16 760 568,87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861 815,55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1 196 490,19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3336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Целевые средства на финансовое обеспечение осуществления денежных выплат стимулирующего характера медицинским работникам за выявление онкологических заболеваний в ходе проведения диспансеризации и профилактических медицинских осмотров населения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529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>
                          <a:effectLst/>
                        </a:rPr>
                        <a:t>Итого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61 830 297,35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35 491 008,97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57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116 031 117,15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79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58280" y="82797"/>
            <a:ext cx="85857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Результаты контрольно-ревизионной деятельности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5" name="Picture 3" descr="эмблема1 ТФОМС коп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82"/>
            <a:ext cx="728243" cy="71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110904"/>
              </p:ext>
            </p:extLst>
          </p:nvPr>
        </p:nvGraphicFramePr>
        <p:xfrm>
          <a:off x="349221" y="1484784"/>
          <a:ext cx="8635221" cy="3413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52227"/>
                <a:gridCol w="1233603"/>
                <a:gridCol w="1403310"/>
                <a:gridCol w="1741190"/>
                <a:gridCol w="1004891"/>
              </a:tblGrid>
              <a:tr h="52129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</a:rPr>
                        <a:t>количество проверенных МО </a:t>
                      </a:r>
                      <a:endParaRPr lang="ru-RU" sz="14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</a:rPr>
                        <a:t>Количество МО, где выявлено нецелевое использование средств</a:t>
                      </a:r>
                      <a:endParaRPr lang="ru-RU" sz="14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</a:rPr>
                        <a:t>общая сумма нецелевого использования средств (руб.)</a:t>
                      </a:r>
                      <a:endParaRPr lang="ru-RU" sz="14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</a:rPr>
                        <a:t>доля , </a:t>
                      </a:r>
                      <a:r>
                        <a:rPr lang="ru-RU" sz="1400" u="none" strike="noStrike" dirty="0" smtClean="0">
                          <a:effectLst/>
                        </a:rPr>
                        <a:t> </a:t>
                      </a:r>
                      <a:r>
                        <a:rPr lang="ru-RU" sz="1400" u="none" strike="noStrike" dirty="0">
                          <a:effectLst/>
                        </a:rPr>
                        <a:t>%</a:t>
                      </a:r>
                      <a:endParaRPr lang="ru-RU" sz="14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7376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</a:rPr>
                        <a:t>МО северной группы районов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4 165 376,81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>
                          <a:effectLst/>
                        </a:rPr>
                        <a:t>3,59%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76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</a:rPr>
                        <a:t>МО вилюйской группы районов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3 421 019,79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2,95%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76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</a:rPr>
                        <a:t>МО центральной группы районов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>
                          <a:effectLst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4 851 909,50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4,18%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76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</a:rPr>
                        <a:t>МО заречной группы районов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>
                          <a:effectLst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964 927,41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0,83%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76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</a:rPr>
                        <a:t>МО промышленной группы районов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>
                          <a:effectLst/>
                        </a:rPr>
                        <a:t>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2 056 250,86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1,77%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76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</a:rPr>
                        <a:t>МО республиканские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>
                          <a:effectLst/>
                        </a:rPr>
                        <a:t>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>
                          <a:effectLst/>
                        </a:rPr>
                        <a:t>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96 242 540,07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82,95%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76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</a:rPr>
                        <a:t>МО </a:t>
                      </a:r>
                      <a:r>
                        <a:rPr lang="ru-RU" sz="1400" u="none" strike="noStrike" dirty="0" err="1">
                          <a:effectLst/>
                        </a:rPr>
                        <a:t>г.Якутска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3 126 237,97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2,69%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76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</a:rPr>
                        <a:t>МО ведомственные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168 805,00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0,15%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933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</a:rPr>
                        <a:t>МО федеральные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>
                          <a:effectLst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912 625,81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0,79%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76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</a:rPr>
                        <a:t>МО иной формы собственности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121 423,93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0,10%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76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>
                          <a:effectLst/>
                        </a:rPr>
                        <a:t>итого: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</a:rPr>
                        <a:t>57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</a:rPr>
                        <a:t>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>
                          <a:effectLst/>
                        </a:rPr>
                        <a:t>116 031 117,15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u="none" strike="noStrike" dirty="0">
                          <a:effectLst/>
                        </a:rPr>
                        <a:t>100,00%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5150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35696" y="230425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Структура нарушений по источникам финансирования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3" descr="эмблема1 ТФОМС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906"/>
            <a:ext cx="630937" cy="618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5509221"/>
              </p:ext>
            </p:extLst>
          </p:nvPr>
        </p:nvGraphicFramePr>
        <p:xfrm>
          <a:off x="632286" y="1167852"/>
          <a:ext cx="8116178" cy="2901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11560" y="793651"/>
            <a:ext cx="34015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400" b="1" dirty="0" smtClean="0">
                <a:solidFill>
                  <a:srgbClr val="FF0000"/>
                </a:solidFill>
              </a:rPr>
              <a:t>Средства базовой программы ОМС </a:t>
            </a:r>
            <a:endParaRPr lang="ru-RU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728667"/>
              </p:ext>
            </p:extLst>
          </p:nvPr>
        </p:nvGraphicFramePr>
        <p:xfrm>
          <a:off x="810449" y="4653136"/>
          <a:ext cx="7793999" cy="1632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13860"/>
                <a:gridCol w="1141833"/>
                <a:gridCol w="1238306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вид </a:t>
                      </a:r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нарушения в использовании средств НСЗ на </a:t>
                      </a:r>
                      <a:r>
                        <a:rPr lang="ru-RU" sz="1200" u="none" strike="noStrike" dirty="0" err="1" smtClean="0">
                          <a:solidFill>
                            <a:srgbClr val="FF0000"/>
                          </a:solidFill>
                          <a:effectLst/>
                        </a:rPr>
                        <a:t>софинансирование</a:t>
                      </a:r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 оплаты труда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сумма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доля,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067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использование средств </a:t>
                      </a:r>
                      <a:r>
                        <a:rPr lang="ru-RU" sz="1200" u="none" strike="noStrike" dirty="0" smtClean="0">
                          <a:effectLst/>
                        </a:rPr>
                        <a:t>в отсутствие </a:t>
                      </a:r>
                      <a:r>
                        <a:rPr lang="ru-RU" sz="1200" u="none" strike="noStrike" dirty="0">
                          <a:effectLst/>
                        </a:rPr>
                        <a:t>прироста </a:t>
                      </a:r>
                      <a:r>
                        <a:rPr lang="ru-RU" sz="1200" u="none" strike="noStrike" dirty="0" smtClean="0">
                          <a:effectLst/>
                        </a:rPr>
                        <a:t> численности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медработников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715 351,60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59,8%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108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</a:rPr>
                        <a:t>неправомерно использовано на оплату труда </a:t>
                      </a:r>
                      <a:r>
                        <a:rPr lang="ru-RU" sz="1200" u="none" strike="noStrike" dirty="0" smtClean="0">
                          <a:effectLst/>
                        </a:rPr>
                        <a:t>медицинских работников, </a:t>
                      </a:r>
                      <a:r>
                        <a:rPr lang="ru-RU" sz="1200" u="none" strike="noStrike" dirty="0">
                          <a:effectLst/>
                        </a:rPr>
                        <a:t>временно принятого по </a:t>
                      </a:r>
                      <a:r>
                        <a:rPr lang="ru-RU" sz="1200" u="none" strike="noStrike" dirty="0" smtClean="0">
                          <a:effectLst/>
                        </a:rPr>
                        <a:t>договору ГПХ,  а также не оказывающему медицинскую помощь (районный педиатр)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477 6983,16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</a:rPr>
                        <a:t>39,9%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излишне начислено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3 440,43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0,3%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Итого: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1 196 490,19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100,0%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40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63688" y="440402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Структура нарушений в разрезе статей (подстатей) КОСГУ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3" descr="эмблема1 ТФОМС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779240" cy="693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74482"/>
              </p:ext>
            </p:extLst>
          </p:nvPr>
        </p:nvGraphicFramePr>
        <p:xfrm>
          <a:off x="395536" y="1158875"/>
          <a:ext cx="8352928" cy="51580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6104"/>
                <a:gridCol w="5184576"/>
                <a:gridCol w="1126176"/>
                <a:gridCol w="1106072"/>
              </a:tblGrid>
              <a:tr h="1302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КОСГУ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Наименование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сумма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u="none" strike="noStrike" dirty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041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211+213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>
                          <a:effectLst/>
                        </a:rPr>
                        <a:t>Заработная плата</a:t>
                      </a:r>
                      <a:r>
                        <a:rPr lang="ru-RU" sz="1200" u="none" strike="noStrike" dirty="0" smtClean="0">
                          <a:effectLst/>
                        </a:rPr>
                        <a:t>, начисления </a:t>
                      </a:r>
                      <a:r>
                        <a:rPr lang="ru-RU" sz="1200" u="none" strike="noStrike" dirty="0">
                          <a:effectLst/>
                        </a:rPr>
                        <a:t>на выплаты по оплате труда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 dirty="0">
                          <a:effectLst/>
                        </a:rPr>
                        <a:t>13 773 605,17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11,87%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041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212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Прочие несоциальные выплаты персоналу в денежной форме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>
                          <a:effectLst/>
                        </a:rPr>
                        <a:t>377 334,00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0,33%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041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214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Прочие несоциальные выплаты персоналу в натуральной форме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>
                          <a:effectLst/>
                        </a:rPr>
                        <a:t>1 201 341,50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1,04%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2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222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Транспортные услуги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 dirty="0">
                          <a:effectLst/>
                        </a:rPr>
                        <a:t>131 873,00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0,11%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2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223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Коммунальные услуги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 dirty="0">
                          <a:effectLst/>
                        </a:rPr>
                        <a:t>986 470,90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0,85%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082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224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Арендная плата за пользование имуществом (за исключением земельных участков и других обособленных природных объектов)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 dirty="0">
                          <a:effectLst/>
                        </a:rPr>
                        <a:t>13 730 325,53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11,83%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02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225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>
                          <a:effectLst/>
                        </a:rPr>
                        <a:t>Работы, услуги по содержанию имущества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 dirty="0">
                          <a:effectLst/>
                        </a:rPr>
                        <a:t>39 100,93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0,03%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2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226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Прочие работы, услуги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 dirty="0">
                          <a:effectLst/>
                        </a:rPr>
                        <a:t>8 437 953,11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7,27%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02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227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Страхование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 dirty="0">
                          <a:effectLst/>
                        </a:rPr>
                        <a:t>784 336,02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0,68%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2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291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 Налоги, пошлины и сборы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 dirty="0">
                          <a:effectLst/>
                        </a:rPr>
                        <a:t>13 600,00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0,01%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061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292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Штрафы за нарушение законодательства о налогах и сборах, законодательства о страховых взносах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>
                          <a:effectLst/>
                        </a:rPr>
                        <a:t>56,02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2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310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Увеличение стоимости основных средств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>
                          <a:effectLst/>
                        </a:rPr>
                        <a:t>61 495 933,67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53,00%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061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341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Увеличение стоимости лекарственных препаратов и материалов, применяемых в медицинских целях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 dirty="0">
                          <a:effectLst/>
                        </a:rPr>
                        <a:t>113 931,42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0,10%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2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342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>
                          <a:effectLst/>
                        </a:rPr>
                        <a:t>Увеличение стоимости продуктов питания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u="none" strike="noStrike">
                          <a:effectLst/>
                        </a:rPr>
                        <a:t>533 687,50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0,46%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16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344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Увеличение стоимости строительных материалов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>
                          <a:effectLst/>
                        </a:rPr>
                        <a:t>15 722,79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0,01%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041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346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>
                          <a:effectLst/>
                        </a:rPr>
                        <a:t>Увеличение стоимости прочих материальных запасов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>
                          <a:effectLst/>
                        </a:rPr>
                        <a:t>945 908,90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0,82%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041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347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Увеличение стоимости материальных запасов для целей капитальных вложений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 dirty="0">
                          <a:effectLst/>
                        </a:rPr>
                        <a:t>13 442 204,19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11,58%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061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</a:rPr>
                        <a:t>349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Увеличение стоимости прочих материальных запасов однократного применения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>
                          <a:effectLst/>
                        </a:rPr>
                        <a:t>7 732,50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0,01%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20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effectLst/>
                        </a:rPr>
                        <a:t>ИТОГО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u="none" strike="noStrike" dirty="0">
                          <a:effectLst/>
                        </a:rPr>
                        <a:t>116 031 117,15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100,00%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0733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988840"/>
            <a:ext cx="8715436" cy="418058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</a:rPr>
              <a:t>На 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</a:rPr>
              <a:t>31.12.20</a:t>
            </a:r>
            <a:r>
              <a:rPr lang="sah-RU" sz="1200" dirty="0" smtClean="0">
                <a:solidFill>
                  <a:schemeClr val="accent1">
                    <a:lumMod val="75000"/>
                  </a:schemeClr>
                </a:solidFill>
              </a:rPr>
              <a:t>25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</a:rPr>
              <a:t>г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</a:rPr>
              <a:t>. имеются остатки средств, подлежащие перечислению в бюджет ТФОМС РС(Я) у следующих 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</a:rPr>
              <a:t>организаций: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86607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Реализация результатов проверок, проведенных в 2025 году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Picture 3" descr="эмблема1 ТФОМС коп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15" y="44624"/>
            <a:ext cx="707270" cy="69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157270"/>
              </p:ext>
            </p:extLst>
          </p:nvPr>
        </p:nvGraphicFramePr>
        <p:xfrm>
          <a:off x="120314" y="2420882"/>
          <a:ext cx="8952693" cy="42854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1144"/>
                <a:gridCol w="2160690"/>
                <a:gridCol w="852637"/>
                <a:gridCol w="1563169"/>
                <a:gridCol w="1026160"/>
                <a:gridCol w="746892"/>
                <a:gridCol w="959304"/>
                <a:gridCol w="1352697"/>
              </a:tblGrid>
              <a:tr h="157186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наименование МО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акт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остаток на 31.12.2025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примечание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385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сумма нецелевого использования средств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штраф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пени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итого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271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ГБУ РС(Я) ССМП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19.05.2023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2 590 004,28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70 126,57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96 767,00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2 756 897,85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мировое соглашение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71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ГБУ РС(Я) ССМП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30.05.2024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1 670 081,64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18 100,00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1 688 181,64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мировое соглашение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71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ГБУ РС(Я) ССМП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27.10.2025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489 102,20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48 910,22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538 012,42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71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ГБУ РС(Я) Эвено-Бытантайская ЦРБ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30.11.2023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10 423 279,93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10 423 279,93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мировое соглашение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0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ГАУ РС(Я) "РБ № 1 - НЦМ им. М.Е. Николаева"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22.12.2023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417 914,50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41 791,45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459 705,95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мировое соглашение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0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ГАУ РС(Я) "РБ № 1 - НЦМ им. М.Е. Николаева"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20.11.2024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358 014,72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63 931,20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421 945,92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мировое соглашение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71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ГАУ РС(Я)  ЯГБ №3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28.03.2024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601 200,00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601 200,00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кассация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71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ГАУ РС(Я)  ЯГБ №3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06.12.2024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1 348 481,40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134 848,14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1 483 329,54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арбитражный суд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71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ГБУ РС(Я) Олекминская ЦРБ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29.08.2025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1 900 000,00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724 511,24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426 525,00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3 051 036,24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71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ГБУ РС(Я) РЦОЗиМП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17.11.2025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72 784 906,19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7 279 990,62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80 064 896,81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арбитражный суд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71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ГБУ РС(Я) Нерюнгринская ЦРБ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6 495 235,74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6 495 235,74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мировое соглашение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51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ООО Клиника здоровья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331,00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331,00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перечислено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Итого:</a:t>
                      </a:r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92 582 984,86</a:t>
                      </a:r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8 382 209,44</a:t>
                      </a:r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7 018 858,74</a:t>
                      </a:r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107 984 053,04</a:t>
                      </a:r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403598"/>
              </p:ext>
            </p:extLst>
          </p:nvPr>
        </p:nvGraphicFramePr>
        <p:xfrm>
          <a:off x="923703" y="390545"/>
          <a:ext cx="7349748" cy="1670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3345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996952"/>
            <a:ext cx="8208912" cy="792088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Динамика поступлений в бюджет ТФОМС РС(Я) по результатам контрольно-ревизионной деятельности</a:t>
            </a:r>
          </a:p>
        </p:txBody>
      </p:sp>
      <p:pic>
        <p:nvPicPr>
          <p:cNvPr id="5" name="Picture 3" descr="эмблема1 ТФОМС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6355"/>
            <a:ext cx="792088" cy="7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995067"/>
              </p:ext>
            </p:extLst>
          </p:nvPr>
        </p:nvGraphicFramePr>
        <p:xfrm>
          <a:off x="611560" y="1196752"/>
          <a:ext cx="8229599" cy="14402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76264"/>
                <a:gridCol w="1152128"/>
                <a:gridCol w="1008112"/>
                <a:gridCol w="1152128"/>
                <a:gridCol w="1476221"/>
                <a:gridCol w="1064746"/>
              </a:tblGrid>
              <a:tr h="45313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от МО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от СМО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Итого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из них по результатам проверок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51" marR="4251" marT="4251" marB="0" anchor="b"/>
                </a:tc>
              </a:tr>
              <a:tr h="1785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+mn-lt"/>
                        </a:rPr>
                        <a:t> текущего года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прошлых лет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7853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  <a:latin typeface="+mn-lt"/>
                        </a:rPr>
                        <a:t>нецелевое </a:t>
                      </a:r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использование средств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62 552 465,34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62 552 465,34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40 857 108,76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21 695 356,58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90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+mn-lt"/>
                        </a:rPr>
                        <a:t>штраф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+mn-lt"/>
                        </a:rPr>
                        <a:t>4 168 035,12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12 834,22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4 180 869,34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3 957 563,18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223 306,16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784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+mn-lt"/>
                        </a:rPr>
                        <a:t>пени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+mn-lt"/>
                        </a:rPr>
                        <a:t>4 802 726,71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4 802 726,71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207 004,87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4 595 721,84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153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+mn-lt"/>
                        </a:rPr>
                        <a:t>Итого: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+mn-lt"/>
                        </a:rPr>
                        <a:t>71 523 227,17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+mn-lt"/>
                        </a:rPr>
                        <a:t>12 834,22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71 536 061,39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45 021 676,81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26 514 384,58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51" marR="4251" marT="425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80709" y="465964"/>
            <a:ext cx="7416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Всего в бюджет ТФОМС РС(Я) поступило</a:t>
            </a:r>
            <a:endParaRPr lang="ru-RU" sz="1400" b="1" dirty="0">
              <a:solidFill>
                <a:srgbClr val="0070C0"/>
              </a:solidFill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25740"/>
              </p:ext>
            </p:extLst>
          </p:nvPr>
        </p:nvGraphicFramePr>
        <p:xfrm>
          <a:off x="1180709" y="4005064"/>
          <a:ext cx="698477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08678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rgbClr val="0070C0"/>
                </a:solidFill>
              </a:rPr>
              <a:t>Часть </a:t>
            </a:r>
            <a:r>
              <a:rPr lang="ru-RU" sz="1600" b="1" dirty="0" smtClean="0">
                <a:solidFill>
                  <a:srgbClr val="0070C0"/>
                </a:solidFill>
              </a:rPr>
              <a:t>9 статьи 39 Федерального закона №326ФЗ  </a:t>
            </a:r>
            <a:r>
              <a:rPr lang="ru-RU" sz="1600" b="1" dirty="0">
                <a:solidFill>
                  <a:srgbClr val="0070C0"/>
                </a:solidFill>
              </a:rPr>
              <a:t>изменена с 1 сентября 2025 г. </a:t>
            </a:r>
            <a:endParaRPr lang="ru-RU" sz="1600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4621469"/>
              </p:ext>
            </p:extLst>
          </p:nvPr>
        </p:nvGraphicFramePr>
        <p:xfrm>
          <a:off x="142663" y="908720"/>
          <a:ext cx="8749816" cy="5826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4908"/>
                <a:gridCol w="43749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 1.09.2025г.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r>
                        <a:rPr lang="ru-RU" baseline="0" dirty="0" smtClean="0"/>
                        <a:t> 01.09.2025г.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использование </a:t>
                      </a:r>
                      <a:r>
                        <a:rPr lang="ru-RU" sz="1600" b="0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по целевому назначению</a:t>
                      </a: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медицинской организацией средств, перечисленных ей по договору на оказание и оплату медицинской помощи по обязательному медицинскому страхованию, медицинская организация уплачивает в бюджет территориального фонда штраф в размере 10 процентов от суммы нецелевого использования средств и пени в размере одной трехсотой </a:t>
                      </a:r>
                      <a:r>
                        <a:rPr lang="ru-RU" sz="16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ставки</a:t>
                      </a: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рефинансирования Центрального банка Российской Федерации, действующей на день предъявления санкций, от суммы нецелевого использования указанных средств за каждый день просрочки. Средства, использованные не по целевому назначению, медицинская организация возвращает в бюджет территориального фонда в течение 10 рабочих дней со дня предъявления территориальным фондом соответствующего требования.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использование медицинской организацией средств, перечисленных ей по договору на оказание и оплату медицинской помощи по обязательному медицинскому страхованию</a:t>
                      </a:r>
                      <a:r>
                        <a:rPr lang="ru-RU" sz="1600" b="0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с нарушением требований </a:t>
                      </a:r>
                      <a:r>
                        <a:rPr lang="ru-RU" sz="16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пункта 5 части 2 статьи 20</a:t>
                      </a:r>
                      <a:r>
                        <a:rPr lang="ru-RU" sz="1600" b="0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или </a:t>
                      </a:r>
                      <a:r>
                        <a:rPr lang="ru-RU" sz="16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части 7.1 статьи 35</a:t>
                      </a:r>
                      <a:r>
                        <a:rPr lang="ru-RU" sz="1600" b="0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настоящего Федерального закона медицинская организация уплачивает в бюджет территориального фонда штраф в размере 10 процентов от суммы использованных с нарушением средств и пени в размере одной трехсотой </a:t>
                      </a:r>
                      <a:r>
                        <a:rPr lang="ru-RU" sz="16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ключевой ставки</a:t>
                      </a: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Центрального банка Российской Федерации, действующей на день предъявления территориальным фондом соответствующего требования, от суммы использованных с нарушением средств за каждый день просрочки. Указанные средства медицинская организация возвращает в бюджет территориального фонда в течение 10 рабочих дней со дня предъявления территориальным фондом соответствующего требования.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3" descr="эмблема1 ТФОМС копи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63" y="9896"/>
            <a:ext cx="633301" cy="6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5183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5964" y="19651"/>
            <a:ext cx="8188524" cy="610934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Правила </a:t>
            </a:r>
            <a:r>
              <a:rPr lang="ru-RU" sz="1600" b="1" dirty="0">
                <a:solidFill>
                  <a:srgbClr val="0070C0"/>
                </a:solidFill>
              </a:rPr>
              <a:t>обязательного медицинского </a:t>
            </a:r>
            <a:r>
              <a:rPr lang="ru-RU" sz="1600" b="1" dirty="0" smtClean="0">
                <a:solidFill>
                  <a:srgbClr val="0070C0"/>
                </a:solidFill>
              </a:rPr>
              <a:t>страхования</a:t>
            </a:r>
            <a:br>
              <a:rPr lang="ru-RU" sz="1600" b="1" dirty="0" smtClean="0">
                <a:solidFill>
                  <a:srgbClr val="0070C0"/>
                </a:solidFill>
              </a:rPr>
            </a:br>
            <a:r>
              <a:rPr lang="ru-RU" sz="1600" b="1" dirty="0" smtClean="0">
                <a:solidFill>
                  <a:srgbClr val="0070C0"/>
                </a:solidFill>
              </a:rPr>
              <a:t> </a:t>
            </a:r>
            <a:endParaRPr lang="ru-RU" sz="1600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014976"/>
              </p:ext>
            </p:extLst>
          </p:nvPr>
        </p:nvGraphicFramePr>
        <p:xfrm>
          <a:off x="0" y="560524"/>
          <a:ext cx="9144000" cy="6299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1297"/>
                <a:gridCol w="4922703"/>
              </a:tblGrid>
              <a:tr h="51650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bg1"/>
                          </a:solidFill>
                        </a:rPr>
                        <a:t>Приказ МЗ РФ </a:t>
                      </a:r>
                      <a:r>
                        <a:rPr lang="ru-RU" sz="14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28 февраля 2019 г. N 108н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bg1"/>
                          </a:solidFill>
                        </a:rPr>
                        <a:t>Приказ МЗ РФ  от 21 августа 2025 г. N 496н (вступил в силу  с 9 сентября 2025 г.)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5780974">
                <a:tc>
                  <a:txBody>
                    <a:bodyPr/>
                    <a:lstStyle/>
                    <a:p>
                      <a:pPr algn="just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204. Затраты на содержание объектов движимого имущества могут быть детализированы по следующим группам затрат:</a:t>
                      </a:r>
                    </a:p>
                    <a:p>
                      <a:pPr algn="just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затраты на техническое обслуживание и текущий ремонт движимого имущества;</a:t>
                      </a:r>
                    </a:p>
                    <a:p>
                      <a:pPr algn="just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затраты на материальные запасы, потребляемые в рамках содержания движимого имущества, не отнесенные к затратам, непосредственно связанным с оказанием медицинской помощи (медицинской услуги);</a:t>
                      </a:r>
                    </a:p>
                    <a:p>
                      <a:pPr algn="just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затраты на уплату налогов, в качестве объекта налогообложения движимого имущества, закрепленного за медицинской организацией или приобретенного медицинской организацией за счет средств, выделенных ему учредителем на приобретение такого имущества;</a:t>
                      </a:r>
                    </a:p>
                    <a:p>
                      <a:pPr algn="just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4) затраты на обязательное страхование гражданской ответственности владельцев транспортных средств;</a:t>
                      </a:r>
                    </a:p>
                    <a:p>
                      <a:pPr algn="just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5) прочие затраты на содержание движимого имущества;</a:t>
                      </a:r>
                    </a:p>
                    <a:p>
                      <a:pPr algn="just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6) затраты на арендную плату, в том числе на финансовую аренду объектов (лизинг), а также выкуп предмета лизинга в соответствии со </a:t>
                      </a:r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статьей 624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Гражданского кодекса Российской Федерации</a:t>
                      </a:r>
                      <a:r>
                        <a:rPr lang="ru-RU" sz="1200" b="0" i="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200" b="0" i="0" u="none" strike="noStrike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15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при отсутствии у медицинской организации в течение трех месяцев просроченной кредиторской задолженности за счет средств обязательного медицинского страхования </a:t>
                      </a:r>
                      <a:r>
                        <a:rPr lang="ru-RU" sz="1200" b="0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ограничением платежа в размере до одного миллиона рублей в год за один объект лизинга. 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случае наличия у медицинской организации просроченной кредиторской задолженности в течение трех месяцев, то расходы на финансовую аренду объектов (лизинг) или приобретение предмета лизинга включаются в размере, не превышающем четырехсот тысяч рублей.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288. Затраты на содержание объектов движимого имущества могут быть детализированы по следующим группам затрат:</a:t>
                      </a:r>
                    </a:p>
                    <a:p>
                      <a:pPr algn="just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затраты на техническое обслуживание и текущий ремонт движимого имущества;</a:t>
                      </a:r>
                    </a:p>
                    <a:p>
                      <a:pPr algn="just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затраты на материальные запасы, потребляемые в рамках содержания движимого имущества, не отнесенные к затратам, непосредственно связанным с оказанием медицинской помощи;</a:t>
                      </a:r>
                    </a:p>
                    <a:p>
                      <a:pPr algn="just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затраты на уплату налогов, в качестве объекта налогообложения движимого имущества, закрепленного за медицинской организацией или приобретенного медицинской организацией за счет средств, выделенных ей учредителем на приобретение такого имущества;</a:t>
                      </a:r>
                    </a:p>
                    <a:p>
                      <a:pPr algn="just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4) затраты на обязательное страхование гражданской ответственности владельцев транспортных средств;</a:t>
                      </a:r>
                    </a:p>
                    <a:p>
                      <a:pPr algn="just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5) прочие затраты на содержание движимого имущества;</a:t>
                      </a:r>
                    </a:p>
                    <a:p>
                      <a:pPr algn="just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6) затраты на арендную плату, в том числе на финансовую аренду объектов (лизинг), а также выкуп предмета лизинга в соответствии со </a:t>
                      </a:r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статьей 624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Гражданского кодекса Российской Федерации, при отсутствии у медицинской организации в течение трех месяцев просроченной кредиторской задолженности за счет средств обязательного медицинского страхования </a:t>
                      </a:r>
                      <a:r>
                        <a:rPr lang="ru-RU" sz="1200" b="0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ограничением платежей в год за один объект аренды основных средств в соответствии с программой государственных гарантий бесплатного оказания гражданам медицинской помощи в рамках базовой программы обязательного медицинского страхования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В случае наличия у медицинской организации просроченной кредиторской задолженности в течение трех месяцев, то затраты на арендную плату, в том числе на финансовую аренду объектов (лизинг) или приобретение предмета лизинга по действующим договорам включаются в размере, не превышающем четырехсот тысяч рублей в год за один объект аренды.</a:t>
                      </a:r>
                    </a:p>
                    <a:p>
                      <a:pPr algn="just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 descr="эмблема1 ТФОМС коп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63" y="9896"/>
            <a:ext cx="633301" cy="6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8822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7306</TotalTime>
  <Words>1474</Words>
  <Application>Microsoft Office PowerPoint</Application>
  <PresentationFormat>Экран (4:3)</PresentationFormat>
  <Paragraphs>456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Результаты контрольно-ревизионных мероприятий по итогам 2025 года. </vt:lpstr>
      <vt:lpstr>Презентация PowerPoint</vt:lpstr>
      <vt:lpstr>Презентация PowerPoint</vt:lpstr>
      <vt:lpstr>Презентация PowerPoint</vt:lpstr>
      <vt:lpstr>Презентация PowerPoint</vt:lpstr>
      <vt:lpstr>На 31.12.2025г. имеются остатки средств, подлежащие перечислению в бюджет ТФОМС РС(Я) у следующих организаций:</vt:lpstr>
      <vt:lpstr>Динамика поступлений в бюджет ТФОМС РС(Я) по результатам контрольно-ревизионной деятельности</vt:lpstr>
      <vt:lpstr>Часть 9 статьи 39 Федерального закона №326ФЗ  изменена с 1 сентября 2025 г. </vt:lpstr>
      <vt:lpstr>Правила обязательного медицинского страхования  </vt:lpstr>
      <vt:lpstr>Постановление Правительства Российской Федерации от 29 декабря 2025 г. № 2188 "О Программе государственных гарантий бесплатного оказания гражданам медицинской помощи на 2026 год и на плановый период 2027 и 2028 годов"</vt:lpstr>
      <vt:lpstr>Тематические проверки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Kolodeznikova</dc:creator>
  <cp:lastModifiedBy>Kolodeznikova</cp:lastModifiedBy>
  <cp:revision>321</cp:revision>
  <cp:lastPrinted>2025-03-12T00:57:13Z</cp:lastPrinted>
  <dcterms:created xsi:type="dcterms:W3CDTF">2019-04-05T06:42:20Z</dcterms:created>
  <dcterms:modified xsi:type="dcterms:W3CDTF">2026-03-30T01:47:43Z</dcterms:modified>
</cp:coreProperties>
</file>